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167"/>
    <p:restoredTop sz="94648"/>
  </p:normalViewPr>
  <p:slideViewPr>
    <p:cSldViewPr snapToGrid="0" snapToObjects="1">
      <p:cViewPr>
        <p:scale>
          <a:sx n="56" d="100"/>
          <a:sy n="56" d="100"/>
        </p:scale>
        <p:origin x="144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22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0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0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10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36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59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36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2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6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08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022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82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2F36B8A6-8615-429E-AD88-7AE234D242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0666" b="-1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55F5D1E8-E605-4EFC-8912-6E191F84F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2400596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87930-8773-F543-A138-A3D19B38A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1524000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Jean-Claude’s London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F12B-A330-0940-9EFF-7280AEF4A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571999"/>
            <a:ext cx="4572000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Selecting a location</a:t>
            </a:r>
          </a:p>
        </p:txBody>
      </p:sp>
    </p:spTree>
    <p:extLst>
      <p:ext uri="{BB962C8B-B14F-4D97-AF65-F5344CB8AC3E}">
        <p14:creationId xmlns:p14="http://schemas.microsoft.com/office/powerpoint/2010/main" val="431237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2640-C59E-F944-880F-FBBB127F6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A4006-5EEA-0F4E-A16F-B567F4716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profitability might be improved by avoiding the expensive areas of London</a:t>
            </a:r>
          </a:p>
          <a:p>
            <a:r>
              <a:rPr lang="en-US" dirty="0"/>
              <a:t>Further exploration of North-West London, in particular:</a:t>
            </a:r>
          </a:p>
          <a:p>
            <a:pPr lvl="1"/>
            <a:r>
              <a:rPr lang="en-US" b="1" dirty="0" err="1"/>
              <a:t>Frognal</a:t>
            </a:r>
            <a:r>
              <a:rPr lang="en-US" b="1" dirty="0"/>
              <a:t> and </a:t>
            </a:r>
            <a:r>
              <a:rPr lang="en-US" b="1" dirty="0" err="1"/>
              <a:t>Fitzjohns</a:t>
            </a:r>
            <a:r>
              <a:rPr lang="en-US" dirty="0"/>
              <a:t>: Some existing French restaurants but should have local support for more</a:t>
            </a:r>
          </a:p>
          <a:p>
            <a:pPr lvl="1"/>
            <a:r>
              <a:rPr lang="en-US" b="1" dirty="0"/>
              <a:t>West </a:t>
            </a:r>
            <a:r>
              <a:rPr lang="en-US" b="1" dirty="0" err="1"/>
              <a:t>Finchley</a:t>
            </a:r>
            <a:r>
              <a:rPr lang="en-US" dirty="0"/>
              <a:t>: No existing French restaurants but should have local support for 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014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77FF-BFEF-6C44-BDC9-68BE3F05C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A1208-B1E0-D742-95A2-A0A124B0C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enduring survival of restaurants is a function of:</a:t>
            </a:r>
          </a:p>
          <a:p>
            <a:pPr lvl="1"/>
            <a:r>
              <a:rPr lang="en-US" dirty="0"/>
              <a:t>Acceptable service</a:t>
            </a:r>
          </a:p>
          <a:p>
            <a:pPr lvl="1"/>
            <a:r>
              <a:rPr lang="en-US" dirty="0"/>
              <a:t>Acceptable price-point</a:t>
            </a:r>
          </a:p>
          <a:p>
            <a:pPr lvl="1"/>
            <a:r>
              <a:rPr lang="en-US" dirty="0"/>
              <a:t>Acceptable quality of meals</a:t>
            </a:r>
          </a:p>
          <a:p>
            <a:pPr lvl="1"/>
            <a:r>
              <a:rPr lang="en-US" dirty="0"/>
              <a:t>Sufficient number of clientele</a:t>
            </a:r>
          </a:p>
          <a:p>
            <a:r>
              <a:rPr lang="en-US" dirty="0"/>
              <a:t>Clientele is </a:t>
            </a:r>
            <a:r>
              <a:rPr lang="en-US" i="1" dirty="0"/>
              <a:t>mostly</a:t>
            </a:r>
            <a:r>
              <a:rPr lang="en-US" dirty="0"/>
              <a:t> outside the owner’s control after opening</a:t>
            </a:r>
          </a:p>
          <a:p>
            <a:r>
              <a:rPr lang="en-US" dirty="0"/>
              <a:t>Restauranteurs must either:</a:t>
            </a:r>
          </a:p>
          <a:p>
            <a:pPr lvl="1"/>
            <a:r>
              <a:rPr lang="en-US" dirty="0"/>
              <a:t>Choose service-level, price-point, menu and move to find sufficient clientele</a:t>
            </a:r>
          </a:p>
          <a:p>
            <a:pPr lvl="1"/>
            <a:r>
              <a:rPr lang="en-US" dirty="0"/>
              <a:t>Choose location and adapt the other factors to suit</a:t>
            </a:r>
          </a:p>
        </p:txBody>
      </p:sp>
    </p:spTree>
    <p:extLst>
      <p:ext uri="{BB962C8B-B14F-4D97-AF65-F5344CB8AC3E}">
        <p14:creationId xmlns:p14="http://schemas.microsoft.com/office/powerpoint/2010/main" val="861809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329FF-D049-2C4C-9A3C-F40615168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French restaurants in London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EAD45-590C-194C-9037-4B8EFAAD6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Jean-Claude’s experience of opening </a:t>
            </a:r>
            <a:r>
              <a:rPr lang="en-US" dirty="0" err="1"/>
              <a:t>speciality</a:t>
            </a:r>
            <a:r>
              <a:rPr lang="en-US" dirty="0"/>
              <a:t> French restaurants is that these factors dictate their success:</a:t>
            </a:r>
          </a:p>
          <a:p>
            <a:pPr lvl="1"/>
            <a:r>
              <a:rPr lang="en-US" b="1" dirty="0"/>
              <a:t>Presence of other restaurants</a:t>
            </a:r>
            <a:r>
              <a:rPr lang="en-US" dirty="0"/>
              <a:t>: people tend to travel to particular areas to eat, so being co-located with other restaurants may bring passing trade.</a:t>
            </a:r>
          </a:p>
          <a:p>
            <a:pPr lvl="1"/>
            <a:r>
              <a:rPr lang="en-US" b="1" dirty="0"/>
              <a:t>Absence of direct competition</a:t>
            </a:r>
            <a:r>
              <a:rPr lang="en-US" dirty="0"/>
              <a:t>: restaurants established with nearby direct competition for the same clientele, suffer from the competition.</a:t>
            </a:r>
          </a:p>
          <a:p>
            <a:pPr lvl="1"/>
            <a:r>
              <a:rPr lang="en-US" b="1" dirty="0"/>
              <a:t>Wealth of clientele</a:t>
            </a:r>
            <a:r>
              <a:rPr lang="en-US" dirty="0"/>
              <a:t>: French cuisine is associated with sophisticated service and fine food, which tends to result in higher prices that only wealthier people can afford. Success therefore is related to nearby wealth.</a:t>
            </a:r>
          </a:p>
        </p:txBody>
      </p:sp>
    </p:spTree>
    <p:extLst>
      <p:ext uri="{BB962C8B-B14F-4D97-AF65-F5344CB8AC3E}">
        <p14:creationId xmlns:p14="http://schemas.microsoft.com/office/powerpoint/2010/main" val="81996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480D-9F83-3D42-93C1-4139ED37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E58E0-901A-F949-8EBF-434DA4C5C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London population data from </a:t>
            </a:r>
            <a:r>
              <a:rPr lang="en-US" dirty="0" err="1"/>
              <a:t>Doogal</a:t>
            </a:r>
            <a:r>
              <a:rPr lang="en-US" dirty="0"/>
              <a:t> dataset:</a:t>
            </a:r>
          </a:p>
          <a:p>
            <a:pPr lvl="1"/>
            <a:r>
              <a:rPr lang="en-GB" dirty="0"/>
              <a:t>323,306 rows and 49 features in raw data</a:t>
            </a:r>
          </a:p>
          <a:p>
            <a:pPr lvl="1"/>
            <a:r>
              <a:rPr lang="en-GB" dirty="0"/>
              <a:t>Each row represents a London postcode: up to about 100 homes each</a:t>
            </a:r>
          </a:p>
          <a:p>
            <a:pPr lvl="1"/>
            <a:r>
              <a:rPr lang="en-GB" dirty="0"/>
              <a:t>Example features: Income, household size, population, other</a:t>
            </a:r>
          </a:p>
          <a:p>
            <a:pPr lvl="1"/>
            <a:r>
              <a:rPr lang="en-GB" dirty="0"/>
              <a:t>Features with little relevance (e.g. local water company) dropped</a:t>
            </a:r>
          </a:p>
          <a:p>
            <a:r>
              <a:rPr lang="en-GB" dirty="0"/>
              <a:t>London venue data from </a:t>
            </a:r>
            <a:r>
              <a:rPr lang="en-GB" dirty="0" err="1"/>
              <a:t>FourSquare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25,658 rows and 11 features in raw data</a:t>
            </a:r>
          </a:p>
          <a:p>
            <a:pPr lvl="1"/>
            <a:r>
              <a:rPr lang="en-GB" dirty="0"/>
              <a:t>Each row represents a venue such as restaurants, shops and attractions</a:t>
            </a:r>
          </a:p>
          <a:p>
            <a:pPr lvl="1"/>
            <a:r>
              <a:rPr lang="en-GB" dirty="0"/>
              <a:t>Example features: location, category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225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 with medium confidence">
            <a:extLst>
              <a:ext uri="{FF2B5EF4-FFF2-40B4-BE49-F238E27FC236}">
                <a16:creationId xmlns:a16="http://schemas.microsoft.com/office/drawing/2014/main" id="{D24E2C97-841B-6E44-97A7-3438DE1677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54" r="14838" b="-1"/>
          <a:stretch/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38" name="Freeform: Shape 13">
            <a:extLst>
              <a:ext uri="{FF2B5EF4-FFF2-40B4-BE49-F238E27FC236}">
                <a16:creationId xmlns:a16="http://schemas.microsoft.com/office/drawing/2014/main" id="{A3BFB3E6-2D9E-4A5C-826F-44A91F597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A7A41A-B6B9-4DE3-84FF-D10093E2A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1" y="3048000"/>
            <a:ext cx="4572000" cy="3048001"/>
          </a:xfrm>
        </p:spPr>
        <p:txBody>
          <a:bodyPr>
            <a:normAutofit/>
          </a:bodyPr>
          <a:lstStyle/>
          <a:p>
            <a:r>
              <a:rPr lang="en-US" sz="2400" dirty="0"/>
              <a:t>Densely clustered in </a:t>
            </a:r>
            <a:r>
              <a:rPr lang="en-US" sz="2400" dirty="0" err="1"/>
              <a:t>centre</a:t>
            </a:r>
            <a:endParaRPr lang="en-US" sz="2400" dirty="0"/>
          </a:p>
          <a:p>
            <a:r>
              <a:rPr lang="en-US" sz="2400" dirty="0"/>
              <a:t>Remainder largely in wealthier West and North London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63815-EC83-E74B-A39D-A510E8D34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 anchor="t">
            <a:normAutofit/>
          </a:bodyPr>
          <a:lstStyle/>
          <a:p>
            <a:r>
              <a:rPr lang="en-US" sz="3200" dirty="0"/>
              <a:t>Existing restaurant locations</a:t>
            </a:r>
          </a:p>
        </p:txBody>
      </p:sp>
    </p:spTree>
    <p:extLst>
      <p:ext uri="{BB962C8B-B14F-4D97-AF65-F5344CB8AC3E}">
        <p14:creationId xmlns:p14="http://schemas.microsoft.com/office/powerpoint/2010/main" val="330233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82BD30B8-B913-044C-BB86-9FA554AFC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55" r="19519" b="1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CD6728-D0E4-49DE-9E7D-9FED95E7D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Gaps in the market?</a:t>
            </a:r>
          </a:p>
          <a:p>
            <a:r>
              <a:rPr lang="en-US" sz="2400" dirty="0"/>
              <a:t>Jean-Claude’s method identifies wealthy areas with restaurants but no direct competition for diners seeking French cuisine.</a:t>
            </a:r>
          </a:p>
          <a:p>
            <a:r>
              <a:rPr lang="en-US" sz="2400" dirty="0"/>
              <a:t>South-West London and ‘The City’ both expensive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49A8A-C69F-794B-A102-0303DD63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Analysis 1: Jean-Claude</a:t>
            </a:r>
          </a:p>
        </p:txBody>
      </p:sp>
    </p:spTree>
    <p:extLst>
      <p:ext uri="{BB962C8B-B14F-4D97-AF65-F5344CB8AC3E}">
        <p14:creationId xmlns:p14="http://schemas.microsoft.com/office/powerpoint/2010/main" val="2988808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ED6A-78EA-964E-A536-A6D292C9F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1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2E9E-B2D7-FD40-A757-785D2A0C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Canary Wharf</a:t>
            </a:r>
          </a:p>
          <a:p>
            <a:r>
              <a:rPr lang="en-US" dirty="0" err="1"/>
              <a:t>Wimbledone</a:t>
            </a:r>
            <a:r>
              <a:rPr lang="en-US" dirty="0"/>
              <a:t> Park</a:t>
            </a:r>
          </a:p>
          <a:p>
            <a:r>
              <a:rPr lang="en-US" dirty="0"/>
              <a:t>Dulwich Village</a:t>
            </a:r>
          </a:p>
          <a:p>
            <a:r>
              <a:rPr lang="en-US" dirty="0"/>
              <a:t>Merton Park</a:t>
            </a:r>
          </a:p>
          <a:p>
            <a:r>
              <a:rPr lang="en-US" dirty="0"/>
              <a:t>Dundonald</a:t>
            </a:r>
          </a:p>
          <a:p>
            <a:r>
              <a:rPr lang="en-US" dirty="0"/>
              <a:t>Southfields</a:t>
            </a:r>
          </a:p>
          <a:p>
            <a:r>
              <a:rPr lang="en-US" dirty="0"/>
              <a:t>Trinity</a:t>
            </a:r>
          </a:p>
        </p:txBody>
      </p:sp>
    </p:spTree>
    <p:extLst>
      <p:ext uri="{BB962C8B-B14F-4D97-AF65-F5344CB8AC3E}">
        <p14:creationId xmlns:p14="http://schemas.microsoft.com/office/powerpoint/2010/main" val="248821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98626F18-7784-F440-B8F5-231475BAF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85" r="20456" b="-2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C7B50D7-9639-41D8-9907-9C9C10BA8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K-Means analysis provides areas that characteristically support French restaurants but might support more than presently exist</a:t>
            </a:r>
          </a:p>
          <a:p>
            <a:r>
              <a:rPr lang="en-US" sz="2400" dirty="0"/>
              <a:t>North-West London upmarket but less expensive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E9A68-9640-6741-8CB9-0D605BEEA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Analysis 2: K-Means</a:t>
            </a:r>
          </a:p>
        </p:txBody>
      </p:sp>
    </p:spTree>
    <p:extLst>
      <p:ext uri="{BB962C8B-B14F-4D97-AF65-F5344CB8AC3E}">
        <p14:creationId xmlns:p14="http://schemas.microsoft.com/office/powerpoint/2010/main" val="354206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ED6A-78EA-964E-A536-A6D292C9F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2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2E9E-B2D7-FD40-A757-785D2A0C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West </a:t>
            </a:r>
            <a:r>
              <a:rPr lang="en-US" dirty="0" err="1"/>
              <a:t>Finchley</a:t>
            </a:r>
            <a:r>
              <a:rPr lang="en-US" dirty="0"/>
              <a:t> (North)</a:t>
            </a:r>
          </a:p>
          <a:p>
            <a:r>
              <a:rPr lang="en-US" dirty="0" err="1"/>
              <a:t>Frognal</a:t>
            </a:r>
            <a:r>
              <a:rPr lang="en-US" dirty="0"/>
              <a:t> and </a:t>
            </a:r>
            <a:r>
              <a:rPr lang="en-US" dirty="0" err="1"/>
              <a:t>Fitzjohns</a:t>
            </a:r>
            <a:r>
              <a:rPr lang="en-US" dirty="0"/>
              <a:t> (North)</a:t>
            </a:r>
          </a:p>
          <a:p>
            <a:r>
              <a:rPr lang="en-US" dirty="0"/>
              <a:t>Holland (West)</a:t>
            </a:r>
          </a:p>
          <a:p>
            <a:r>
              <a:rPr lang="en-US" dirty="0"/>
              <a:t>Queen's Gate (West)</a:t>
            </a:r>
          </a:p>
        </p:txBody>
      </p:sp>
    </p:spTree>
    <p:extLst>
      <p:ext uri="{BB962C8B-B14F-4D97-AF65-F5344CB8AC3E}">
        <p14:creationId xmlns:p14="http://schemas.microsoft.com/office/powerpoint/2010/main" val="1684366347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_2SEEDS">
      <a:dk1>
        <a:srgbClr val="000000"/>
      </a:dk1>
      <a:lt1>
        <a:srgbClr val="FFFFFF"/>
      </a:lt1>
      <a:dk2>
        <a:srgbClr val="412A24"/>
      </a:dk2>
      <a:lt2>
        <a:srgbClr val="E2E4E8"/>
      </a:lt2>
      <a:accent1>
        <a:srgbClr val="C39A53"/>
      </a:accent1>
      <a:accent2>
        <a:srgbClr val="DB8F7A"/>
      </a:accent2>
      <a:accent3>
        <a:srgbClr val="A2A660"/>
      </a:accent3>
      <a:accent4>
        <a:srgbClr val="55ADB4"/>
      </a:accent4>
      <a:accent5>
        <a:srgbClr val="70A5D8"/>
      </a:accent5>
      <a:accent6>
        <a:srgbClr val="646FD5"/>
      </a:accent6>
      <a:hlink>
        <a:srgbClr val="6983AE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423</Words>
  <Application>Microsoft Macintosh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Sitka Subheading</vt:lpstr>
      <vt:lpstr>PebbleVTI</vt:lpstr>
      <vt:lpstr>Jean-Claude’s London Restaurant</vt:lpstr>
      <vt:lpstr>Selecting for success</vt:lpstr>
      <vt:lpstr>French restaurants in London</vt:lpstr>
      <vt:lpstr>Data acquisition and cleaning</vt:lpstr>
      <vt:lpstr>Existing restaurant locations</vt:lpstr>
      <vt:lpstr>Analysis 1: Jean-Claude</vt:lpstr>
      <vt:lpstr>Analysis 1 Recommendations</vt:lpstr>
      <vt:lpstr>Analysis 2: K-Means</vt:lpstr>
      <vt:lpstr>Analysis 2 Recommendations</vt:lpstr>
      <vt:lpstr>Conclusion and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Jean-Claude’s London Restaurant</dc:title>
  <dc:creator>Andy Brown</dc:creator>
  <cp:lastModifiedBy>Andy Brown</cp:lastModifiedBy>
  <cp:revision>14</cp:revision>
  <dcterms:created xsi:type="dcterms:W3CDTF">2021-01-24T09:42:07Z</dcterms:created>
  <dcterms:modified xsi:type="dcterms:W3CDTF">2021-01-24T11:05:47Z</dcterms:modified>
</cp:coreProperties>
</file>

<file path=docProps/thumbnail.jpeg>
</file>